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F0EC"/>
    <a:srgbClr val="FEE0D8"/>
    <a:srgbClr val="F957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36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838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038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776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327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326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678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204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730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2791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253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9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F86AAF-A0F7-4EAA-A0B9-47A9C1550040}" type="datetimeFigureOut">
              <a:rPr lang="en-GB" smtClean="0"/>
              <a:t>09/05/2022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1231B-FBB2-474F-9651-729583A302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496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4651253"/>
              </p:ext>
            </p:extLst>
          </p:nvPr>
        </p:nvGraphicFramePr>
        <p:xfrm>
          <a:off x="165730" y="135226"/>
          <a:ext cx="12445369" cy="92119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3770">
                  <a:extLst>
                    <a:ext uri="{9D8B030D-6E8A-4147-A177-3AD203B41FA5}">
                      <a16:colId xmlns:a16="http://schemas.microsoft.com/office/drawing/2014/main" val="3971044496"/>
                    </a:ext>
                  </a:extLst>
                </a:gridCol>
                <a:gridCol w="1806246">
                  <a:extLst>
                    <a:ext uri="{9D8B030D-6E8A-4147-A177-3AD203B41FA5}">
                      <a16:colId xmlns:a16="http://schemas.microsoft.com/office/drawing/2014/main" val="2416443020"/>
                    </a:ext>
                  </a:extLst>
                </a:gridCol>
                <a:gridCol w="1946998">
                  <a:extLst>
                    <a:ext uri="{9D8B030D-6E8A-4147-A177-3AD203B41FA5}">
                      <a16:colId xmlns:a16="http://schemas.microsoft.com/office/drawing/2014/main" val="3047846181"/>
                    </a:ext>
                  </a:extLst>
                </a:gridCol>
                <a:gridCol w="1555671">
                  <a:extLst>
                    <a:ext uri="{9D8B030D-6E8A-4147-A177-3AD203B41FA5}">
                      <a16:colId xmlns:a16="http://schemas.microsoft.com/office/drawing/2014/main" val="3330990380"/>
                    </a:ext>
                  </a:extLst>
                </a:gridCol>
                <a:gridCol w="1555671">
                  <a:extLst>
                    <a:ext uri="{9D8B030D-6E8A-4147-A177-3AD203B41FA5}">
                      <a16:colId xmlns:a16="http://schemas.microsoft.com/office/drawing/2014/main" val="2241268406"/>
                    </a:ext>
                  </a:extLst>
                </a:gridCol>
                <a:gridCol w="1555671">
                  <a:extLst>
                    <a:ext uri="{9D8B030D-6E8A-4147-A177-3AD203B41FA5}">
                      <a16:colId xmlns:a16="http://schemas.microsoft.com/office/drawing/2014/main" val="2122722359"/>
                    </a:ext>
                  </a:extLst>
                </a:gridCol>
                <a:gridCol w="1555671">
                  <a:extLst>
                    <a:ext uri="{9D8B030D-6E8A-4147-A177-3AD203B41FA5}">
                      <a16:colId xmlns:a16="http://schemas.microsoft.com/office/drawing/2014/main" val="1695770528"/>
                    </a:ext>
                  </a:extLst>
                </a:gridCol>
                <a:gridCol w="1555671">
                  <a:extLst>
                    <a:ext uri="{9D8B030D-6E8A-4147-A177-3AD203B41FA5}">
                      <a16:colId xmlns:a16="http://schemas.microsoft.com/office/drawing/2014/main" val="2725141292"/>
                    </a:ext>
                  </a:extLst>
                </a:gridCol>
              </a:tblGrid>
              <a:tr h="463213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Skill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EYFS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1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2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3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4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5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6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0634637"/>
                  </a:ext>
                </a:extLst>
              </a:tr>
              <a:tr h="398554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j-lt"/>
                        </a:rPr>
                        <a:t>Design</a:t>
                      </a:r>
                      <a:endParaRPr lang="en-GB" sz="2000" b="1" dirty="0">
                        <a:latin typeface="+mj-lt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-Begin to use the language of designing and making, e.g. join, build and shape. </a:t>
                      </a:r>
                    </a:p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-Learning about planning and adapting initial ideas to make them better.</a:t>
                      </a:r>
                      <a:endParaRPr lang="en-GB" sz="1200" dirty="0">
                        <a:latin typeface="+mj-lt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-Design and make purposeful and functional products.</a:t>
                      </a:r>
                    </a:p>
                    <a:p>
                      <a:pPr algn="l"/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-Use pictures and words to convey what they want to design and make.</a:t>
                      </a:r>
                    </a:p>
                    <a:p>
                      <a:pPr algn="l"/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-Describe and explain what they are making, how it works and what they need to do next.</a:t>
                      </a:r>
                      <a:endParaRPr lang="en-GB" sz="1200" dirty="0">
                        <a:latin typeface="+mj-lt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-Design and make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purposeful, functional and appealing products. 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-Use drawings with notes to record ideas as they are developed.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-Discuss their work as it progresses.</a:t>
                      </a:r>
                      <a:endParaRPr lang="en-GB" sz="1200" dirty="0">
                        <a:latin typeface="+mj-lt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-Use research to develop the design of functional and appealing products.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-Record plan by drawing labelled sketches or writing and discuss this while working.</a:t>
                      </a:r>
                      <a:endParaRPr lang="en-GB" sz="1200" dirty="0">
                        <a:latin typeface="+mj-lt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-Use research and develop design criteria to design functional and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appealing products that are fit for purpose.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-Consider different ways in which they can creatively record their planning to engage an audience.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-Model ideas by using prototypes' and pattern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pieces.</a:t>
                      </a:r>
                      <a:endParaRPr lang="en-GB" sz="1200" dirty="0">
                        <a:latin typeface="+mj-lt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-Use research and develop design criteria to design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innovative, functional and appealing products that are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fit for purpose and aimed at particular groups or individuals.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-Develop and communicate design ideas using annotated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sketches, detailed plans, oral and digital presentations.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-Make decisions taking into account constraints such as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time, resources and cost.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-Use research and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exploration to identify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and understand user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needs when designing a product.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-Develop and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communicate design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ideas using annotated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sketches, detailed plans, oral and digital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presentations and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computer based tools.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-Develop prototypes.</a:t>
                      </a:r>
                      <a:endParaRPr lang="en-GB" sz="1200" dirty="0">
                        <a:latin typeface="+mj-lt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2616916"/>
                  </a:ext>
                </a:extLst>
              </a:tr>
              <a:tr h="4763213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j-lt"/>
                        </a:rPr>
                        <a:t>Make</a:t>
                      </a:r>
                      <a:endParaRPr lang="en-GB" sz="2000" b="1" dirty="0">
                        <a:latin typeface="+mj-lt"/>
                      </a:endParaRP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To learn to construct with a purpose in mind.</a:t>
                      </a:r>
                    </a:p>
                    <a:p>
                      <a:pPr algn="l"/>
                      <a:r>
                        <a:rPr lang="en-GB" sz="1200" dirty="0" smtClean="0">
                          <a:latin typeface="+mj-lt"/>
                        </a:rPr>
                        <a:t>-Selects tools and techniques needed to shape, assemble and join materials. </a:t>
                      </a:r>
                      <a:endParaRPr lang="en-GB" sz="1200" b="0" i="0" u="none" strike="noStrike" baseline="0" dirty="0" smtClean="0">
                        <a:latin typeface="+mj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-Name the tools you are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using.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-Explore ideas by rearranging materials e.g. paper, card, ingredients, fabrics, sequins, buttons, tubes, dowel, cotton reels, paper, card, mouldable materials.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-Use given tools for a variety of tasks e.g. Knife, grater, chopping board, scissors, needles, pins, scissors,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templates, glue, tape.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-Join appropriately for different materials and situations, e.g. paperclips, tape and staples.</a:t>
                      </a:r>
                    </a:p>
                    <a:p>
                      <a:pPr algn="l"/>
                      <a:endParaRPr lang="en-GB" sz="1200" dirty="0">
                        <a:latin typeface="+mj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-Select and name the tools needed to work the materials. e.g. spoons, cups, needles, yarn, scissors, saws, drills.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-Select materials from a limited range to meet design criteria.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-Make templates and mock-ups.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-Use finishing techniques, including those from art and design.</a:t>
                      </a:r>
                    </a:p>
                    <a:p>
                      <a:pPr algn="l"/>
                      <a:endParaRPr lang="en-GB" sz="1200" dirty="0">
                        <a:latin typeface="+mj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-Think ahead about the order of their work and plan tools and materials needed. e.g. weighing scales, glue gun, ruler.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-Consider working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characteristics of materials.</a:t>
                      </a:r>
                    </a:p>
                    <a:p>
                      <a:pPr algn="l"/>
                      <a:endParaRPr lang="en-GB" sz="1200" dirty="0">
                        <a:latin typeface="+mj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-Use tools and equipment, including those needed to weigh and measure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ingredients, with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accuracy.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-Join and combine a range of materials, some with temporary, fixed or moving joints.</a:t>
                      </a:r>
                    </a:p>
                    <a:p>
                      <a:pPr algn="l"/>
                      <a:endParaRPr lang="en-GB" sz="1200" dirty="0">
                        <a:latin typeface="+mj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-Select and use tools and equipment for a range of uses. e.g. cut and shape ingredients, join fabrics, cut accurately and safely, use bradawl to mark holes, hand drill and pin and tacks during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textile work.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-Join and combine a range of materials and ingredients using appropriate methods. E.g. beating, rubbing in, drilling, gluing, sewing, screwing.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-Accurately measure to nearest millimetre; mark, cut out and shape materials and components.</a:t>
                      </a:r>
                    </a:p>
                    <a:p>
                      <a:pPr algn="l"/>
                      <a:endParaRPr lang="en-GB" sz="1200" dirty="0">
                        <a:latin typeface="+mj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-Select from and use specialist tools and techniques for a range of uses. e.g. whisk, craft knife, cutting mat, safety ruler.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-Select from and use a wider range of materials, components and ingredients taking into account their aesthetic properties.</a:t>
                      </a:r>
                    </a:p>
                    <a:p>
                      <a:pPr algn="l"/>
                      <a:r>
                        <a:rPr lang="en-GB" sz="1200" b="0" i="0" u="none" strike="noStrike" baseline="0" dirty="0" smtClean="0">
                          <a:latin typeface="+mj-lt"/>
                        </a:rPr>
                        <a:t>-Use techniques that involve a number of steps.</a:t>
                      </a:r>
                      <a:endParaRPr lang="en-GB" sz="12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5839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8129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474879"/>
              </p:ext>
            </p:extLst>
          </p:nvPr>
        </p:nvGraphicFramePr>
        <p:xfrm>
          <a:off x="117475" y="239395"/>
          <a:ext cx="12468225" cy="89498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68425">
                  <a:extLst>
                    <a:ext uri="{9D8B030D-6E8A-4147-A177-3AD203B41FA5}">
                      <a16:colId xmlns:a16="http://schemas.microsoft.com/office/drawing/2014/main" val="3823353107"/>
                    </a:ext>
                  </a:extLst>
                </a:gridCol>
                <a:gridCol w="1549400">
                  <a:extLst>
                    <a:ext uri="{9D8B030D-6E8A-4147-A177-3AD203B41FA5}">
                      <a16:colId xmlns:a16="http://schemas.microsoft.com/office/drawing/2014/main" val="1464290215"/>
                    </a:ext>
                  </a:extLst>
                </a:gridCol>
                <a:gridCol w="1757760">
                  <a:extLst>
                    <a:ext uri="{9D8B030D-6E8A-4147-A177-3AD203B41FA5}">
                      <a16:colId xmlns:a16="http://schemas.microsoft.com/office/drawing/2014/main" val="1080543292"/>
                    </a:ext>
                  </a:extLst>
                </a:gridCol>
                <a:gridCol w="1558528">
                  <a:extLst>
                    <a:ext uri="{9D8B030D-6E8A-4147-A177-3AD203B41FA5}">
                      <a16:colId xmlns:a16="http://schemas.microsoft.com/office/drawing/2014/main" val="2119980899"/>
                    </a:ext>
                  </a:extLst>
                </a:gridCol>
                <a:gridCol w="1558528">
                  <a:extLst>
                    <a:ext uri="{9D8B030D-6E8A-4147-A177-3AD203B41FA5}">
                      <a16:colId xmlns:a16="http://schemas.microsoft.com/office/drawing/2014/main" val="2681836747"/>
                    </a:ext>
                  </a:extLst>
                </a:gridCol>
                <a:gridCol w="1558528">
                  <a:extLst>
                    <a:ext uri="{9D8B030D-6E8A-4147-A177-3AD203B41FA5}">
                      <a16:colId xmlns:a16="http://schemas.microsoft.com/office/drawing/2014/main" val="1570904844"/>
                    </a:ext>
                  </a:extLst>
                </a:gridCol>
                <a:gridCol w="1558528">
                  <a:extLst>
                    <a:ext uri="{9D8B030D-6E8A-4147-A177-3AD203B41FA5}">
                      <a16:colId xmlns:a16="http://schemas.microsoft.com/office/drawing/2014/main" val="3544481718"/>
                    </a:ext>
                  </a:extLst>
                </a:gridCol>
                <a:gridCol w="1558528">
                  <a:extLst>
                    <a:ext uri="{9D8B030D-6E8A-4147-A177-3AD203B41FA5}">
                      <a16:colId xmlns:a16="http://schemas.microsoft.com/office/drawing/2014/main" val="3267602077"/>
                    </a:ext>
                  </a:extLst>
                </a:gridCol>
              </a:tblGrid>
              <a:tr h="591736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Skill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EYFS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1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2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3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4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5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 smtClean="0">
                          <a:latin typeface="+mj-lt"/>
                        </a:rPr>
                        <a:t>Year 6</a:t>
                      </a:r>
                      <a:endParaRPr lang="en-GB" sz="2400" b="1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2644915"/>
                  </a:ext>
                </a:extLst>
              </a:tr>
              <a:tr h="2917460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 smtClean="0">
                          <a:latin typeface="+mj-lt"/>
                        </a:rPr>
                        <a:t>Evaluate</a:t>
                      </a:r>
                      <a:endParaRPr lang="en-GB" sz="2000" b="1" dirty="0">
                        <a:latin typeface="+mj-lt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-Begin to talk about changes made during the making process, e.g. making a decision to use a different joining method.</a:t>
                      </a:r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-Explore existing products.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-Say what they like and do not like about products they have made.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-Consider and explain how the finished product could  be improved.</a:t>
                      </a:r>
                    </a:p>
                    <a:p>
                      <a:pPr algn="l"/>
                      <a:endParaRPr lang="en-GB" sz="1300" b="0" i="0" u="none" strike="noStrike" baseline="0" dirty="0" smtClean="0">
                        <a:latin typeface="+mj-lt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-Explore and evaluate existing products. 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-Talk about their developing designs and identify good points and areas to improve throughout the design process.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-Evaluate their product and its appearance against a design criteria.</a:t>
                      </a:r>
                    </a:p>
                    <a:p>
                      <a:pPr algn="l"/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-Investigate and analyse a range of existing products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-Identify strengths and areas to improve in their own design.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-Identify what does and does not work in the product.</a:t>
                      </a:r>
                    </a:p>
                    <a:p>
                      <a:pPr algn="l"/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-Use investigations of existing products to inform planning of their own product.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-Check their work as it develops and modify approach in light of the progress.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-Discuss how well their product meets the design criteria and the needs of the user.</a:t>
                      </a:r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-Show a clear understanding of the specification and use this to inform decisions.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-Justify decisions about materials and methods of construction.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-Evaluate products and use of information sources.</a:t>
                      </a:r>
                    </a:p>
                    <a:p>
                      <a:pPr algn="l"/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-Test, evaluate and refine ideas and products against a specification.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-Justify decisions made during the design process.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-Evaluate products and use of information sources throughout the process and use this to inform planning.</a:t>
                      </a:r>
                      <a:endParaRPr lang="en-GB" sz="13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5566590"/>
                  </a:ext>
                </a:extLst>
              </a:tr>
              <a:tr h="5331909">
                <a:tc>
                  <a:txBody>
                    <a:bodyPr/>
                    <a:lstStyle/>
                    <a:p>
                      <a:pPr algn="l"/>
                      <a:r>
                        <a:rPr lang="en-GB" sz="2000" b="1" i="0" u="none" strike="noStrike" baseline="0" dirty="0" smtClean="0">
                          <a:latin typeface="+mj-lt"/>
                        </a:rPr>
                        <a:t>Technical Knowledge</a:t>
                      </a:r>
                    </a:p>
                    <a:p>
                      <a:pPr algn="l"/>
                      <a:r>
                        <a:rPr lang="en-GB" sz="1100" b="0" i="1" u="none" strike="noStrike" baseline="0" dirty="0" smtClean="0">
                          <a:latin typeface="+mj-lt"/>
                        </a:rPr>
                        <a:t>(all year groups</a:t>
                      </a:r>
                    </a:p>
                    <a:p>
                      <a:pPr algn="l"/>
                      <a:r>
                        <a:rPr lang="en-GB" sz="1100" b="0" i="1" u="none" strike="noStrike" baseline="0" dirty="0" smtClean="0">
                          <a:latin typeface="+mj-lt"/>
                        </a:rPr>
                        <a:t>should know the</a:t>
                      </a:r>
                    </a:p>
                    <a:p>
                      <a:pPr algn="l"/>
                      <a:r>
                        <a:rPr lang="en-GB" sz="1100" b="0" i="1" u="none" strike="noStrike" baseline="0" dirty="0" smtClean="0">
                          <a:latin typeface="+mj-lt"/>
                        </a:rPr>
                        <a:t>correct technical</a:t>
                      </a:r>
                    </a:p>
                    <a:p>
                      <a:pPr algn="l"/>
                      <a:r>
                        <a:rPr lang="en-GB" sz="1100" b="0" i="1" u="none" strike="noStrike" baseline="0" dirty="0" smtClean="0">
                          <a:latin typeface="+mj-lt"/>
                        </a:rPr>
                        <a:t>vocabulary for the</a:t>
                      </a:r>
                    </a:p>
                    <a:p>
                      <a:pPr algn="l"/>
                      <a:r>
                        <a:rPr lang="en-GB" sz="1100" b="0" i="1" u="none" strike="noStrike" baseline="0" dirty="0" smtClean="0">
                          <a:latin typeface="+mj-lt"/>
                        </a:rPr>
                        <a:t>projects they are</a:t>
                      </a:r>
                    </a:p>
                    <a:p>
                      <a:pPr algn="l"/>
                      <a:r>
                        <a:rPr lang="en-GB" sz="1100" b="0" i="1" u="none" strike="noStrike" baseline="0" dirty="0" smtClean="0">
                          <a:latin typeface="+mj-lt"/>
                        </a:rPr>
                        <a:t>undertaking.)</a:t>
                      </a:r>
                      <a:endParaRPr lang="en-GB" sz="1100" b="0" dirty="0">
                        <a:latin typeface="+mj-lt"/>
                      </a:endParaRPr>
                    </a:p>
                  </a:txBody>
                  <a:tcPr>
                    <a:solidFill>
                      <a:srgbClr val="F9572B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-To learn how to use a range of</a:t>
                      </a:r>
                    </a:p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tools, e.g. scissors, hole punch,</a:t>
                      </a:r>
                    </a:p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stapler, woodworking tools,</a:t>
                      </a:r>
                    </a:p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rolling pins, pastry cutters.</a:t>
                      </a:r>
                    </a:p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-Learn how everyday objects</a:t>
                      </a:r>
                    </a:p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work by dismantling things.</a:t>
                      </a:r>
                    </a:p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-To begin to understand some</a:t>
                      </a:r>
                    </a:p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of the tools, techniques and</a:t>
                      </a:r>
                    </a:p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processes involved in food</a:t>
                      </a:r>
                    </a:p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preparation.</a:t>
                      </a:r>
                    </a:p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-Children have basic hygiene</a:t>
                      </a:r>
                    </a:p>
                    <a:p>
                      <a:pPr algn="l"/>
                      <a:r>
                        <a:rPr lang="en-GB" sz="1300" dirty="0" smtClean="0">
                          <a:latin typeface="+mj-lt"/>
                        </a:rPr>
                        <a:t>awareness.</a:t>
                      </a:r>
                    </a:p>
                    <a:p>
                      <a:pPr algn="l"/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rgbClr val="FEF0E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-Build structures and investigate how they can be made more stable. 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-Insert paper fasteners for card linkages.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-Create models with wheels and axels.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-Understand movement of simple mechanisms including levers and slides.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-Use equipment to weigh and measure ingredients.</a:t>
                      </a:r>
                    </a:p>
                    <a:p>
                      <a:pPr algn="l"/>
                      <a:endParaRPr lang="en-GB" sz="1300" b="0" i="0" u="none" strike="noStrike" baseline="0" dirty="0" smtClean="0">
                        <a:latin typeface="+mj-lt"/>
                      </a:endParaRPr>
                    </a:p>
                  </a:txBody>
                  <a:tcPr>
                    <a:solidFill>
                      <a:srgbClr val="FEF0E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-Build structures and investigate how they can be made stronger, stiffer and more stable.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-Use a range of materials to create models with wheels, axels or hinges.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-Investigate temporary, fixed and moving joins.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-Understand food ingredients should be combined according. 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-Prepare simple dishes hygienically without using a heat source.to their sensory characteristics.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-Know that everyone should eat at least 5 portions of fruit and veg a day.</a:t>
                      </a:r>
                    </a:p>
                    <a:p>
                      <a:pPr algn="l"/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rgbClr val="FEF0E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-Join and combine materials with temporary, fixed or moving joins.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-Create shell or frame structures and make structures more stable.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-Incorporate a circuit with a bulb or buzzer into a model.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-Know a single fabric shape can be used to make a 3D textile product.</a:t>
                      </a:r>
                    </a:p>
                    <a:p>
                      <a:pPr algn="l"/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rgbClr val="FEF0E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-Create prototypes of shell or frame structures to inform design process.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-Strengthen frames with diagonal struts.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-Use lolly sticks/card to make levers and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linkages.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-Understand how to program a computer to control their products.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-Know that food ingredients can be fresh, pre-cooked and processed.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-Follow a recipe.</a:t>
                      </a:r>
                    </a:p>
                    <a:p>
                      <a:pPr algn="l"/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rgbClr val="FEF0E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-Use linkages to make movement larger or more varied.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-Build frameworks using a range of materials e.g. wood,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corrugated card, plastic to support mechanisms.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-Incorporate motor and a switch into a model.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-Know that a recipe can be adapted by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adding/substituting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ingredients.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-Be able to peel, chop, slice, grate, mix and knead.</a:t>
                      </a:r>
                    </a:p>
                    <a:p>
                      <a:pPr algn="l"/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rgbClr val="FEF0EC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-Control a model using an ICT control programme.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-Build complex frameworks using a range of materials to support mechanisms.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-Use a CAM to make an up and down mechanism.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-Work out ratios in</a:t>
                      </a:r>
                    </a:p>
                    <a:p>
                      <a:pPr algn="l"/>
                      <a:r>
                        <a:rPr lang="en-GB" sz="1300" b="0" i="0" u="none" strike="noStrike" baseline="0" dirty="0" smtClean="0">
                          <a:latin typeface="+mj-lt"/>
                        </a:rPr>
                        <a:t>recipes.</a:t>
                      </a:r>
                      <a:endParaRPr lang="en-GB" sz="1300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300" dirty="0">
                        <a:latin typeface="+mj-lt"/>
                      </a:endParaRPr>
                    </a:p>
                  </a:txBody>
                  <a:tcPr>
                    <a:solidFill>
                      <a:srgbClr val="FEF0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1619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6893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1395</Words>
  <Application>Microsoft Office PowerPoint</Application>
  <PresentationFormat>A3 Paper (297x420 mm)</PresentationFormat>
  <Paragraphs>152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10</cp:revision>
  <dcterms:created xsi:type="dcterms:W3CDTF">2022-04-25T19:47:06Z</dcterms:created>
  <dcterms:modified xsi:type="dcterms:W3CDTF">2022-05-09T18:59:51Z</dcterms:modified>
</cp:coreProperties>
</file>